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1" r:id="rId4"/>
    <p:sldId id="280" r:id="rId5"/>
    <p:sldId id="274" r:id="rId6"/>
    <p:sldId id="275" r:id="rId7"/>
    <p:sldId id="271" r:id="rId8"/>
  </p:sldIdLst>
  <p:sldSz cx="9144000" cy="6858000" type="screen4x3"/>
  <p:notesSz cx="6797675" cy="987425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46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1D45B79-951C-4E48-A2A1-DE1B49177D34}" type="datetimeFigureOut">
              <a:rPr lang="pl-PL"/>
              <a:pPr>
                <a:defRPr/>
              </a:pPr>
              <a:t>2015-06-15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87EB8F1-4A1F-4E7D-8E13-896E9A8FE58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0C561A9-A827-4C7D-B198-167B0451970F}" type="datetimeFigureOut">
              <a:rPr lang="pl-PL"/>
              <a:pPr>
                <a:defRPr/>
              </a:pPr>
              <a:t>2015-06-15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22A15B5-46E0-42F7-9C4D-1AA78D4AEE3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2297D-C474-40AE-A840-1601FEF4763F}" type="datetime1">
              <a:rPr lang="pl-PL"/>
              <a:pPr>
                <a:defRPr/>
              </a:pPr>
              <a:t>2015-06-15</a:t>
            </a:fld>
            <a:endParaRPr lang="pl-PL"/>
          </a:p>
        </p:txBody>
      </p:sp>
      <p:sp>
        <p:nvSpPr>
          <p:cNvPr id="5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DEA7E-CCC2-4F4F-8A23-318FC66E314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C3A1D-FFFD-462E-99ED-95A192B47D16}" type="datetime1">
              <a:rPr lang="pl-PL"/>
              <a:pPr>
                <a:defRPr/>
              </a:pPr>
              <a:t>2015-06-15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E92A1-9899-4772-96BD-A83D8DF527B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9D954-66A4-4036-B200-B856D365D26A}" type="datetime1">
              <a:rPr lang="pl-PL"/>
              <a:pPr>
                <a:defRPr/>
              </a:pPr>
              <a:t>2015-06-15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86996-6003-47C9-B0AD-8B050882B1E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3A9BE-F672-47BD-88AB-AC4AFB484C4C}" type="datetime1">
              <a:rPr lang="pl-PL"/>
              <a:pPr>
                <a:defRPr/>
              </a:pPr>
              <a:t>2015-06-15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0BBBC-EF47-4818-B8EE-2DB26021AC9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0E18D-6323-4C6A-ACC7-A3F9187B0CF3}" type="datetime1">
              <a:rPr lang="pl-PL"/>
              <a:pPr>
                <a:defRPr/>
              </a:pPr>
              <a:t>2015-06-15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1728-3C41-4342-B8FE-5AA4831F8E1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48068-DDE6-472C-B4FA-64F72A280F83}" type="datetime1">
              <a:rPr lang="pl-PL"/>
              <a:pPr>
                <a:defRPr/>
              </a:pPr>
              <a:t>2015-06-15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A5C92-4EE9-43FF-A521-7063C31DBEF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35094-B02B-4EC7-B3F6-CC73359DA9FB}" type="datetime1">
              <a:rPr lang="pl-PL"/>
              <a:pPr>
                <a:defRPr/>
              </a:pPr>
              <a:t>2015-06-15</a:t>
            </a:fld>
            <a:endParaRPr lang="pl-PL"/>
          </a:p>
        </p:txBody>
      </p:sp>
      <p:sp>
        <p:nvSpPr>
          <p:cNvPr id="8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6BD97-57B6-44C8-A5E1-8010CE6AE67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CF80C-AF60-48BE-9D9D-3AB2D6F7C5A6}" type="datetime1">
              <a:rPr lang="pl-PL"/>
              <a:pPr>
                <a:defRPr/>
              </a:pPr>
              <a:t>2015-06-15</a:t>
            </a:fld>
            <a:endParaRPr lang="pl-PL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A708C-8D6D-4EC7-966D-FB0C7024552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9CA74-4073-4984-96E3-23897473EC26}" type="datetime1">
              <a:rPr lang="pl-PL"/>
              <a:pPr>
                <a:defRPr/>
              </a:pPr>
              <a:t>2015-06-15</a:t>
            </a:fld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0EC1-B77D-407F-89E1-AEBB34B6645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91E8B-F994-4D23-B225-5656F772AF03}" type="datetime1">
              <a:rPr lang="pl-PL"/>
              <a:pPr>
                <a:defRPr/>
              </a:pPr>
              <a:t>2015-06-15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D3BB5-6E11-49D3-A88C-F4105E026A1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e ściętym i zaokrąglonym rogi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ójkąt prostokątny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olny kształt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70CEE-80E3-4250-8BE1-D63F215B7E96}" type="datetime1">
              <a:rPr lang="pl-PL"/>
              <a:pPr>
                <a:defRPr/>
              </a:pPr>
              <a:t>2015-06-15</a:t>
            </a:fld>
            <a:endParaRPr lang="pl-PL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F5658-7373-45C8-BCF3-F0150CBE5E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A77D24-1B3C-4567-B212-03B31AE420D4}" type="datetime1">
              <a:rPr lang="pl-PL"/>
              <a:pPr>
                <a:defRPr/>
              </a:pPr>
              <a:t>2015-06-15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DBCE91-7E6D-4172-B8B5-8EE1A470126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1033" name="Grup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64" r:id="rId2"/>
    <p:sldLayoutId id="2147484073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4" r:id="rId9"/>
    <p:sldLayoutId id="2147484070" r:id="rId10"/>
    <p:sldLayoutId id="2147484071" r:id="rId11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48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59632" y="2780928"/>
            <a:ext cx="6858000" cy="1662114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/>
              <a:t>Wyzwania geopolityczne dla stabilnego rozwoju</a:t>
            </a:r>
            <a:endParaRPr lang="pl-PL" dirty="0"/>
          </a:p>
        </p:txBody>
      </p:sp>
      <p:sp>
        <p:nvSpPr>
          <p:cNvPr id="5123" name="Podtytuł 5"/>
          <p:cNvSpPr>
            <a:spLocks noGrp="1"/>
          </p:cNvSpPr>
          <p:nvPr>
            <p:ph type="subTitle" idx="1"/>
          </p:nvPr>
        </p:nvSpPr>
        <p:spPr>
          <a:xfrm>
            <a:off x="642938" y="571500"/>
            <a:ext cx="7854950" cy="1752600"/>
          </a:xfrm>
        </p:spPr>
        <p:txBody>
          <a:bodyPr/>
          <a:lstStyle/>
          <a:p>
            <a:pPr marR="0"/>
            <a:r>
              <a:rPr lang="pl-PL" altLang="pl-PL" smtClean="0"/>
              <a:t>Warszawa, 15 czerwca 2015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EB9DB-F989-474C-9CF9-1FC377A0B859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  <p:sp>
        <p:nvSpPr>
          <p:cNvPr id="5125" name="Prostokąt 3"/>
          <p:cNvSpPr>
            <a:spLocks noChangeArrowheads="1"/>
          </p:cNvSpPr>
          <p:nvPr/>
        </p:nvSpPr>
        <p:spPr bwMode="auto">
          <a:xfrm>
            <a:off x="4214813" y="5286375"/>
            <a:ext cx="31623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pl-PL" sz="2200">
                <a:latin typeface="Constantia" pitchFamily="18" charset="0"/>
              </a:rPr>
              <a:t>Tomasz Grzegorz Grosse</a:t>
            </a:r>
          </a:p>
          <a:p>
            <a:r>
              <a:rPr lang="pl-PL" altLang="pl-PL" sz="2200">
                <a:latin typeface="Constantia" pitchFamily="18" charset="0"/>
              </a:rPr>
              <a:t>Uniwersytet Warszawski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839788"/>
          </a:xfrm>
        </p:spPr>
        <p:txBody>
          <a:bodyPr/>
          <a:lstStyle/>
          <a:p>
            <a:pPr eaLnBrk="1" hangingPunct="1"/>
            <a:r>
              <a:rPr lang="pl-PL" altLang="pl-PL" sz="3800" b="1" smtClean="0"/>
              <a:t>Cel strategiczny: rozwój gospodarczy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412875"/>
            <a:ext cx="8464550" cy="4837113"/>
          </a:xfrm>
        </p:spPr>
        <p:txBody>
          <a:bodyPr/>
          <a:lstStyle/>
          <a:p>
            <a:pPr>
              <a:defRPr/>
            </a:pPr>
            <a:r>
              <a:rPr lang="pl-PL" altLang="pl-PL" sz="3300" dirty="0" smtClean="0"/>
              <a:t>Głównym sposobem dla poprawy pozycji geopolitycznej kraju średniej wielkości o położeniu peryferyjnym jest trwały wzrost gospodarczy i rozwój endogeniczny.   </a:t>
            </a:r>
          </a:p>
          <a:p>
            <a:pPr>
              <a:defRPr/>
            </a:pPr>
            <a:r>
              <a:rPr lang="pl-PL" altLang="pl-PL" sz="3300" dirty="0" smtClean="0"/>
              <a:t>Podstawowym warunkiem dla tego celu jest zapewnienie stabilności geopolitycznej w regionie. </a:t>
            </a:r>
          </a:p>
          <a:p>
            <a:pPr marL="457200" indent="-457200">
              <a:buFont typeface="Calibri" pitchFamily="34" charset="0"/>
              <a:buAutoNum type="arabicPeriod"/>
              <a:defRPr/>
            </a:pPr>
            <a:endParaRPr lang="pl-PL" altLang="pl-PL" sz="28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5CACC-182C-41D6-B0A6-E4CB20149609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>
          <a:xfrm>
            <a:off x="468313" y="-531813"/>
            <a:ext cx="8229600" cy="1458913"/>
          </a:xfrm>
        </p:spPr>
        <p:txBody>
          <a:bodyPr/>
          <a:lstStyle/>
          <a:p>
            <a:pPr eaLnBrk="1" hangingPunct="1"/>
            <a:r>
              <a:rPr lang="pl-PL" altLang="pl-PL" sz="3800" b="1" smtClean="0"/>
              <a:t>Zewnętrzne wyzwania geopolityczne</a:t>
            </a:r>
            <a:r>
              <a:rPr lang="pl-PL" altLang="pl-PL" sz="3300" b="1" smtClean="0"/>
              <a:t>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0988" y="1052513"/>
            <a:ext cx="8893175" cy="4389437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r>
              <a:rPr lang="pl-PL" sz="2900" b="1" dirty="0" smtClean="0"/>
              <a:t>Libia</a:t>
            </a:r>
            <a:r>
              <a:rPr lang="pl-PL" sz="2900" dirty="0" smtClean="0"/>
              <a:t>: silna emigracja, w perspektywie doraźnej  destabilizacja sytuacji politycznej w państwach członkowskich. W długofalowej problemy zachowania  spójności polityczno-kulturowej w UE.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r>
              <a:rPr lang="pl-PL" sz="2900" b="1" dirty="0" smtClean="0"/>
              <a:t>Ukraina</a:t>
            </a:r>
            <a:r>
              <a:rPr lang="pl-PL" sz="2900" dirty="0" smtClean="0"/>
              <a:t>: zapaść gospodarcza, destabilizacja polityczna i ryzyko eskalacji konfliktu. Straty RP w wariancie „</a:t>
            </a:r>
            <a:r>
              <a:rPr lang="pl-PL" sz="2900" dirty="0" err="1" smtClean="0"/>
              <a:t>frozen</a:t>
            </a:r>
            <a:r>
              <a:rPr lang="pl-PL" sz="2900" dirty="0" smtClean="0"/>
              <a:t> </a:t>
            </a:r>
            <a:r>
              <a:rPr lang="pl-PL" sz="2900" dirty="0" err="1" smtClean="0"/>
              <a:t>conflict</a:t>
            </a:r>
            <a:r>
              <a:rPr lang="pl-PL" sz="2900" dirty="0" smtClean="0"/>
              <a:t>” ok. 0.6 proc. w 2015.   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r>
              <a:rPr lang="pl-PL" sz="2900" dirty="0" smtClean="0"/>
              <a:t>Przykład słabości polityki sąsiedztwa UE i koordynacji działań europejskich. 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AutoNum type="arabicPeriod"/>
              <a:defRPr/>
            </a:pPr>
            <a:endParaRPr lang="pl-PL" sz="32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EA52F-1C98-4956-B8C2-2FC5DCCA79E6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839788"/>
          </a:xfrm>
        </p:spPr>
        <p:txBody>
          <a:bodyPr/>
          <a:lstStyle/>
          <a:p>
            <a:pPr eaLnBrk="1" hangingPunct="1"/>
            <a:r>
              <a:rPr lang="pl-PL" altLang="pl-PL" sz="3800" b="1" smtClean="0"/>
              <a:t>Zewnętrzne wyzwania geopolityczne: </a:t>
            </a:r>
            <a:br>
              <a:rPr lang="pl-PL" altLang="pl-PL" sz="3800" b="1" smtClean="0"/>
            </a:br>
            <a:r>
              <a:rPr lang="pl-PL" altLang="pl-PL" sz="3300" b="1" smtClean="0"/>
              <a:t>przykład Ukrainy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196975"/>
            <a:ext cx="8464550" cy="4837113"/>
          </a:xfrm>
        </p:spPr>
        <p:txBody>
          <a:bodyPr/>
          <a:lstStyle/>
          <a:p>
            <a:pPr>
              <a:defRPr/>
            </a:pPr>
            <a:r>
              <a:rPr lang="pl-PL" altLang="pl-PL" sz="2400" b="1" dirty="0" smtClean="0"/>
              <a:t>Spadek produkcji przemysłowej o ponad 21 proc</a:t>
            </a:r>
            <a:r>
              <a:rPr lang="pl-PL" altLang="pl-PL" sz="2400" dirty="0" smtClean="0"/>
              <a:t>. w marcu 2014 </a:t>
            </a:r>
            <a:r>
              <a:rPr lang="en-GB" altLang="pl-PL" sz="2400" dirty="0" smtClean="0"/>
              <a:t>(</a:t>
            </a:r>
            <a:r>
              <a:rPr lang="pl-PL" altLang="pl-PL" sz="2400" dirty="0" smtClean="0"/>
              <a:t>w porównaniu do marca 2014). </a:t>
            </a:r>
          </a:p>
          <a:p>
            <a:pPr>
              <a:defRPr/>
            </a:pPr>
            <a:r>
              <a:rPr lang="pl-PL" altLang="pl-PL" sz="2400" b="1" dirty="0" smtClean="0"/>
              <a:t>Spadek PKB w pierwszym kwartale 2015 o 15 proc. </a:t>
            </a:r>
            <a:r>
              <a:rPr lang="pl-PL" altLang="pl-PL" sz="2400" dirty="0" smtClean="0"/>
              <a:t>(rok do roku). </a:t>
            </a:r>
            <a:r>
              <a:rPr lang="en-GB" altLang="pl-PL" sz="2400" dirty="0" smtClean="0"/>
              <a:t> </a:t>
            </a:r>
            <a:endParaRPr lang="pl-PL" altLang="pl-PL" sz="2400" dirty="0" smtClean="0"/>
          </a:p>
          <a:p>
            <a:pPr>
              <a:defRPr/>
            </a:pPr>
            <a:r>
              <a:rPr lang="pl-PL" altLang="pl-PL" sz="2400" dirty="0" smtClean="0"/>
              <a:t>Prognoza </a:t>
            </a:r>
            <a:r>
              <a:rPr lang="pl-PL" altLang="pl-PL" sz="2400" b="1" dirty="0" smtClean="0"/>
              <a:t>inflacji na 2015 rok: </a:t>
            </a:r>
            <a:r>
              <a:rPr lang="en-GB" altLang="pl-PL" sz="2400" b="1" dirty="0" smtClean="0"/>
              <a:t>35 </a:t>
            </a:r>
            <a:r>
              <a:rPr lang="pl-PL" altLang="pl-PL" sz="2400" b="1" dirty="0" smtClean="0"/>
              <a:t>proc</a:t>
            </a:r>
            <a:r>
              <a:rPr lang="pl-PL" altLang="pl-PL" sz="2400" dirty="0" smtClean="0"/>
              <a:t>.. </a:t>
            </a:r>
            <a:endParaRPr lang="en-GB" altLang="pl-PL" sz="2400" dirty="0" smtClean="0"/>
          </a:p>
          <a:p>
            <a:pPr>
              <a:defRPr/>
            </a:pPr>
            <a:r>
              <a:rPr lang="pl-PL" altLang="pl-PL" sz="2400" dirty="0" smtClean="0"/>
              <a:t>Poziom </a:t>
            </a:r>
            <a:r>
              <a:rPr lang="pl-PL" altLang="pl-PL" sz="2400" b="1" dirty="0" smtClean="0"/>
              <a:t>zadłużenia zagranicznego </a:t>
            </a:r>
            <a:r>
              <a:rPr lang="pl-PL" altLang="pl-PL" sz="2400" dirty="0" smtClean="0"/>
              <a:t>niemożliwy do obsługi w dłuższym horyzoncie czasu (koszty obsługi zadłużenia wyniosą w 2015 roku min. 9 mld USD, czyli 5% PKB). </a:t>
            </a:r>
          </a:p>
          <a:p>
            <a:pPr>
              <a:defRPr/>
            </a:pPr>
            <a:r>
              <a:rPr lang="pl-PL" altLang="pl-PL" sz="2400" dirty="0" smtClean="0"/>
              <a:t>Odcięcie Ukrainy od rynku rosyjskiego (embargo Rosji). W styczniu br. eksport ukraińskich towarów na rynki UE spadł o 31%, a do Rosji o 60% (w porównaniu do stycznia 2014).</a:t>
            </a:r>
          </a:p>
          <a:p>
            <a:pPr>
              <a:defRPr/>
            </a:pPr>
            <a:r>
              <a:rPr lang="pl-PL" altLang="pl-PL" sz="2400" dirty="0" smtClean="0"/>
              <a:t>Koniec preferencyjnych stawek za dostawę gazu z Rosji i wysokie ryzyko przerwy dostaw.   </a:t>
            </a:r>
          </a:p>
          <a:p>
            <a:pPr marL="457200" indent="-457200">
              <a:buFont typeface="Calibri" pitchFamily="34" charset="0"/>
              <a:buAutoNum type="arabicPeriod"/>
              <a:defRPr/>
            </a:pPr>
            <a:endParaRPr lang="pl-PL" altLang="pl-PL" sz="28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65303-AA80-4EAC-A551-F6471D8B8639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pl-PL" altLang="pl-PL" sz="3800" b="1" smtClean="0"/>
              <a:t>Wewnętrzne wyzwania geopolityczne</a:t>
            </a:r>
          </a:p>
        </p:txBody>
      </p:sp>
      <p:sp>
        <p:nvSpPr>
          <p:cNvPr id="8195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412875"/>
            <a:ext cx="8567737" cy="4389438"/>
          </a:xfrm>
        </p:spPr>
        <p:txBody>
          <a:bodyPr/>
          <a:lstStyle/>
          <a:p>
            <a:r>
              <a:rPr lang="pl-PL" altLang="pl-PL" sz="2800" b="1" smtClean="0"/>
              <a:t>Problemy strefy euro</a:t>
            </a:r>
            <a:r>
              <a:rPr lang="pl-PL" altLang="pl-PL" sz="2800" smtClean="0"/>
              <a:t>: </a:t>
            </a:r>
          </a:p>
          <a:p>
            <a:pPr lvl="1"/>
            <a:r>
              <a:rPr lang="pl-PL" altLang="pl-PL" smtClean="0"/>
              <a:t>Nadal problem słabości strukturalnej państw południowej Europy (przykład Grecji, Włoch, Portugalii). </a:t>
            </a:r>
          </a:p>
          <a:p>
            <a:pPr lvl="1"/>
            <a:r>
              <a:rPr lang="pl-PL" altLang="pl-PL" smtClean="0"/>
              <a:t>Wyzwanie „Europy dwóch prędkości” (np. kolejna inicjatywa polityków Niemiec i Francji: Gabriel Macron / Sigmar Gabriel, 4.06.2015). </a:t>
            </a:r>
          </a:p>
          <a:p>
            <a:pPr lvl="1"/>
            <a:r>
              <a:rPr lang="pl-PL" altLang="pl-PL" smtClean="0"/>
              <a:t>Perspektywa kolejnych zmian traktatowych wzmacniających strefę euro (głównie poza traktatami UE). </a:t>
            </a:r>
          </a:p>
          <a:p>
            <a:r>
              <a:rPr lang="pl-PL" altLang="pl-PL" sz="2800" b="1" smtClean="0"/>
              <a:t>Ryzyko Brexit’u – </a:t>
            </a:r>
            <a:r>
              <a:rPr lang="pl-PL" altLang="pl-PL" sz="2800" smtClean="0"/>
              <a:t>ciśnienie na zmiany traktatowe,</a:t>
            </a:r>
            <a:r>
              <a:rPr lang="pl-PL" altLang="pl-PL" sz="2800" b="1" smtClean="0"/>
              <a:t> </a:t>
            </a:r>
            <a:r>
              <a:rPr lang="pl-PL" altLang="pl-PL" sz="2800" smtClean="0"/>
              <a:t>potencjalne osłabienie polityk redystrybucyjnych UE i dalsze wzmocnienie strefy euro. </a:t>
            </a:r>
            <a:endParaRPr lang="pl-PL" altLang="pl-PL" sz="2800" b="1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94882-139B-426B-A890-EA3CAF523233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>
          <a:xfrm>
            <a:off x="468313" y="-100013"/>
            <a:ext cx="8229600" cy="1143001"/>
          </a:xfrm>
        </p:spPr>
        <p:txBody>
          <a:bodyPr/>
          <a:lstStyle/>
          <a:p>
            <a:r>
              <a:rPr lang="pl-PL" altLang="pl-PL" sz="3800" b="1" smtClean="0"/>
              <a:t>Rekomendacje dla Polski:</a:t>
            </a:r>
          </a:p>
        </p:txBody>
      </p:sp>
      <p:sp>
        <p:nvSpPr>
          <p:cNvPr id="9219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4387850"/>
          </a:xfrm>
        </p:spPr>
        <p:txBody>
          <a:bodyPr/>
          <a:lstStyle/>
          <a:p>
            <a:r>
              <a:rPr lang="pl-PL" altLang="pl-PL" sz="2800" b="1" smtClean="0"/>
              <a:t>Stabilizacja sytuacji na Ukrainie</a:t>
            </a:r>
            <a:r>
              <a:rPr lang="pl-PL" altLang="pl-PL" sz="2800" smtClean="0"/>
              <a:t> - polską racją stanu.</a:t>
            </a:r>
          </a:p>
          <a:p>
            <a:r>
              <a:rPr lang="pl-PL" altLang="pl-PL" sz="2800" b="1" smtClean="0"/>
              <a:t>Nieuchronność zmian traktatowych </a:t>
            </a:r>
            <a:r>
              <a:rPr lang="pl-PL" altLang="pl-PL" sz="2800" smtClean="0"/>
              <a:t>w Europie (wyzwanie włączenia ich do systemu prawa UE). </a:t>
            </a:r>
          </a:p>
          <a:p>
            <a:r>
              <a:rPr lang="pl-PL" altLang="pl-PL" sz="2800" b="1" smtClean="0"/>
              <a:t>Przygotowanie Polski do włączenia do wzmocnionej strefy euro</a:t>
            </a:r>
            <a:r>
              <a:rPr lang="pl-PL" altLang="pl-PL" sz="2800" smtClean="0"/>
              <a:t> (w tym negocjowania pomocy UE). </a:t>
            </a:r>
          </a:p>
          <a:p>
            <a:r>
              <a:rPr lang="pl-PL" altLang="pl-PL" sz="2800" b="1" smtClean="0"/>
              <a:t>Warunki pozostawania poza strefą euro </a:t>
            </a:r>
            <a:r>
              <a:rPr lang="pl-PL" altLang="pl-PL" sz="2800" smtClean="0"/>
              <a:t>(w okresie przejściowym). </a:t>
            </a:r>
          </a:p>
          <a:p>
            <a:r>
              <a:rPr lang="pl-PL" altLang="pl-PL" sz="2800" b="1" smtClean="0"/>
              <a:t>Wzmocnienie polityki sąsiedztwa </a:t>
            </a:r>
            <a:r>
              <a:rPr lang="pl-PL" altLang="pl-PL" sz="2800" smtClean="0"/>
              <a:t>wobec Ukrainy i Libii, wyzwanie </a:t>
            </a:r>
            <a:r>
              <a:rPr lang="pl-PL" altLang="pl-PL" sz="2800" b="1" smtClean="0"/>
              <a:t>polityki migracyjnej EU</a:t>
            </a:r>
            <a:r>
              <a:rPr lang="pl-PL" altLang="pl-PL" sz="2800" smtClean="0"/>
              <a:t>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A9D7F-C6DC-4355-8176-A5952749D9D5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8229600" cy="5905500"/>
          </a:xfrm>
        </p:spPr>
        <p:txBody>
          <a:bodyPr/>
          <a:lstStyle/>
          <a:p>
            <a:pPr algn="ctr" eaLnBrk="1" hangingPunct="1"/>
            <a:r>
              <a:rPr lang="en-US" altLang="pl-PL" sz="2800" b="1" smtClean="0"/>
              <a:t>Dziękuje Państwu za uwagę</a:t>
            </a:r>
            <a:r>
              <a:rPr lang="pl-PL" altLang="pl-PL" sz="2800" b="1" smtClean="0"/>
              <a:t>                   </a:t>
            </a:r>
            <a:br>
              <a:rPr lang="pl-PL" altLang="pl-PL" sz="2800" b="1" smtClean="0"/>
            </a:br>
            <a:r>
              <a:rPr lang="pl-PL" altLang="pl-PL" sz="2800" b="1" smtClean="0"/>
              <a:t/>
            </a:r>
            <a:br>
              <a:rPr lang="pl-PL" altLang="pl-PL" sz="2800" b="1" smtClean="0"/>
            </a:br>
            <a:r>
              <a:rPr lang="pl-PL" altLang="pl-PL" sz="2800" b="1" smtClean="0"/>
              <a:t/>
            </a:r>
            <a:br>
              <a:rPr lang="pl-PL" altLang="pl-PL" sz="2800" b="1" smtClean="0"/>
            </a:br>
            <a:r>
              <a:rPr lang="pl-PL" altLang="pl-PL" sz="2800" b="1" smtClean="0"/>
              <a:t/>
            </a:r>
            <a:br>
              <a:rPr lang="pl-PL" altLang="pl-PL" sz="2800" b="1" smtClean="0"/>
            </a:br>
            <a:r>
              <a:rPr lang="pl-PL" altLang="pl-PL" sz="2800" b="1" smtClean="0"/>
              <a:t/>
            </a:r>
            <a:br>
              <a:rPr lang="pl-PL" altLang="pl-PL" sz="2800" b="1" smtClean="0"/>
            </a:br>
            <a:r>
              <a:rPr lang="pl-PL" altLang="pl-PL" sz="2800" b="1" smtClean="0"/>
              <a:t/>
            </a:r>
            <a:br>
              <a:rPr lang="pl-PL" altLang="pl-PL" sz="2800" b="1" smtClean="0"/>
            </a:br>
            <a:r>
              <a:rPr lang="pl-PL" altLang="pl-PL" sz="2800" b="1" smtClean="0"/>
              <a:t/>
            </a:r>
            <a:br>
              <a:rPr lang="pl-PL" altLang="pl-PL" sz="2800" b="1" smtClean="0"/>
            </a:br>
            <a:r>
              <a:rPr lang="pl-PL" altLang="pl-PL" sz="3200" b="1" smtClean="0"/>
              <a:t>                           </a:t>
            </a:r>
            <a:r>
              <a:rPr lang="pl-PL" altLang="pl-PL" sz="2400" b="1" smtClean="0"/>
              <a:t>Tomasz Grzegorz Grosse</a:t>
            </a:r>
            <a:r>
              <a:rPr lang="pl-PL" altLang="pl-PL" sz="2800" b="1" smtClean="0"/>
              <a:t/>
            </a:r>
            <a:br>
              <a:rPr lang="pl-PL" altLang="pl-PL" sz="2800" b="1" smtClean="0"/>
            </a:br>
            <a:r>
              <a:rPr lang="pl-PL" altLang="pl-PL" sz="2400" b="1" i="1" smtClean="0"/>
              <a:t>W poszukiwaniu geoekonomii w Europie</a:t>
            </a:r>
            <a:r>
              <a:rPr lang="pl-PL" altLang="pl-PL" sz="2400" b="1" smtClean="0"/>
              <a:t>, Warszawa 2014</a:t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endParaRPr lang="pl-PL" altLang="pl-PL" sz="2800" b="1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5B101-D764-4632-9785-B1C6ABB2CE9A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  <p:sp>
        <p:nvSpPr>
          <p:cNvPr id="11268" name="Symbol zastępczy zawartości 1"/>
          <p:cNvSpPr>
            <a:spLocks noGrp="1"/>
          </p:cNvSpPr>
          <p:nvPr>
            <p:ph idx="1"/>
          </p:nvPr>
        </p:nvSpPr>
        <p:spPr>
          <a:xfrm>
            <a:off x="0" y="6824663"/>
            <a:ext cx="8229600" cy="4389437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pl-PL" altLang="pl-PL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Custom 1">
      <a:dk1>
        <a:sysClr val="windowText" lastClr="000000"/>
      </a:dk1>
      <a:lt1>
        <a:sysClr val="window" lastClr="FFFFFF"/>
      </a:lt1>
      <a:dk2>
        <a:srgbClr val="02485C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02485C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02485C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1458</TotalTime>
  <Words>397</Words>
  <Application>Microsoft Office PowerPoint</Application>
  <PresentationFormat>Pokaz na ekranie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Constantia</vt:lpstr>
      <vt:lpstr>Wingdings 2</vt:lpstr>
      <vt:lpstr>Przepływ</vt:lpstr>
      <vt:lpstr>Wyzwania geopolityczne dla stabilnego rozwoju</vt:lpstr>
      <vt:lpstr>Cel strategiczny: rozwój gospodarczy</vt:lpstr>
      <vt:lpstr>Zewnętrzne wyzwania geopolityczne: </vt:lpstr>
      <vt:lpstr>Zewnętrzne wyzwania geopolityczne:  przykład Ukrainy </vt:lpstr>
      <vt:lpstr>Wewnętrzne wyzwania geopolityczne</vt:lpstr>
      <vt:lpstr>Rekomendacje dla Polski:</vt:lpstr>
      <vt:lpstr>Dziękuje Państwu za uwagę                                                     Tomasz Grzegorz Grosse W poszukiwaniu geoekonomii w Europie, Warszawa 2014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Wyzwania krajowej polityki rozwoju w kontekście europejskim</dc:title>
  <dc:creator>user</dc:creator>
  <cp:lastModifiedBy>Ender</cp:lastModifiedBy>
  <cp:revision>145</cp:revision>
  <cp:lastPrinted>2015-06-08T19:42:27Z</cp:lastPrinted>
  <dcterms:created xsi:type="dcterms:W3CDTF">2009-01-25T17:58:37Z</dcterms:created>
  <dcterms:modified xsi:type="dcterms:W3CDTF">2015-06-15T11:09:16Z</dcterms:modified>
</cp:coreProperties>
</file>